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472" r:id="rId2"/>
    <p:sldId id="478" r:id="rId3"/>
    <p:sldId id="464" r:id="rId4"/>
    <p:sldId id="479" r:id="rId5"/>
    <p:sldId id="477" r:id="rId6"/>
    <p:sldId id="480" r:id="rId7"/>
    <p:sldId id="481" r:id="rId8"/>
    <p:sldId id="486" r:id="rId9"/>
    <p:sldId id="484" r:id="rId10"/>
    <p:sldId id="483" r:id="rId11"/>
    <p:sldId id="496" r:id="rId12"/>
    <p:sldId id="497" r:id="rId13"/>
    <p:sldId id="498" r:id="rId14"/>
    <p:sldId id="499" r:id="rId15"/>
    <p:sldId id="500" r:id="rId16"/>
    <p:sldId id="501" r:id="rId17"/>
    <p:sldId id="502" r:id="rId18"/>
    <p:sldId id="503" r:id="rId19"/>
    <p:sldId id="507" r:id="rId20"/>
    <p:sldId id="492" r:id="rId21"/>
    <p:sldId id="505" r:id="rId22"/>
    <p:sldId id="506" r:id="rId23"/>
    <p:sldId id="50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yush Rai" initials="PR" lastIdx="1" clrIdx="0">
    <p:extLst>
      <p:ext uri="{19B8F6BF-5375-455C-9EA6-DF929625EA0E}">
        <p15:presenceInfo xmlns:p15="http://schemas.microsoft.com/office/powerpoint/2012/main" xmlns="" userId="S-1-5-21-1815594393-203851566-323931515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1C8C"/>
    <a:srgbClr val="0000FF"/>
    <a:srgbClr val="B806AB"/>
    <a:srgbClr val="33CC33"/>
    <a:srgbClr val="FF66FF"/>
    <a:srgbClr val="060A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08" autoAdjust="0"/>
    <p:restoredTop sz="94660"/>
  </p:normalViewPr>
  <p:slideViewPr>
    <p:cSldViewPr snapToGrid="0">
      <p:cViewPr>
        <p:scale>
          <a:sx n="100" d="100"/>
          <a:sy n="100" d="100"/>
        </p:scale>
        <p:origin x="-258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079FB-1158-44A5-81BA-70742E8B8B87}" type="datetimeFigureOut">
              <a:rPr lang="en-IN" smtClean="0"/>
              <a:pPr/>
              <a:t>14-11-2023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C2274-7721-4180-95CA-BE03DFC6FB3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326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502E8B-E765-4F58-A257-0E1E2EC1E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FB0D9F0-86A6-48DF-B30E-B84487765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7E9CD7-9DDA-4CF9-AA93-4DE94EF05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955A-2DC5-4511-A53D-598F496EDEEE}" type="datetime1">
              <a:rPr lang="en-IN" smtClean="0"/>
              <a:pPr/>
              <a:t>14-11-2023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C5422E9-1D05-4AD0-BFC0-2527F712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BFB85C-0DA1-4C64-8F01-7A91FEF1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45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99F842-6D8B-4C86-8F39-4F97C9A0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B19E737-F70E-42FA-A4AC-876FA6F16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11A242-E710-4C98-92C7-184F6C18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AA5C-2D5F-4D58-9A50-D19B643441D4}" type="datetime1">
              <a:rPr lang="en-IN" smtClean="0"/>
              <a:pPr/>
              <a:t>14-11-2023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C3ABB8-F14F-4280-A105-4070853E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F30805-AFD9-468A-8350-47B0059B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91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53CE3C8-84F1-4290-9648-5C9E9A232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9CFA146-680D-4C44-80AE-61ACEA18E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2229F1-7D33-4055-BCFB-C0B4E177D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1576-788D-4E35-9930-DF0255718A2B}" type="datetime1">
              <a:rPr lang="en-IN" smtClean="0"/>
              <a:pPr/>
              <a:t>14-11-2023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58B88A-8C21-46C7-8EDF-2F9AEE5A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1208B-689D-4C89-B6D0-6D893F5C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70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5BDEA5-031B-494A-B467-EFFEB276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BAD22B5-97C1-4FAC-9285-AA741BFE1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851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4027FE-0F44-497F-BF33-83303D147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96ABBA3-F0E8-4C36-916A-E54529F14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6A16D18-BB11-4BFD-9E7A-8DFB408A7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7B4F-85E2-411C-AFB6-1A374A5D39B8}" type="datetime1">
              <a:rPr lang="en-IN" smtClean="0"/>
              <a:pPr/>
              <a:t>14-11-2023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533F1CC-7685-4FAD-B5F7-982834C4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65F9D9-79E8-4C23-9200-19A6857E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195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5A6550-E91F-4D00-83FE-943751994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4E5A4F-9318-4630-A9C7-16E2FD6AF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795E241-2474-417E-B544-69CF28611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49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BF0B88-78D9-4019-8BFF-8F7C0DCD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960B707-0551-48AD-BAF3-CE20FCE94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A6066B9-A417-4624-91D6-6D6295C21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B5A6971-440D-4631-80F7-B3123104A6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D684CD4-B32C-429C-8FDB-C3993DE51C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2C11BC8-FB4C-4B9C-8A71-BB4D1F6A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71E0-72C8-4CC8-AE53-DCEAAFB58B8B}" type="datetime1">
              <a:rPr lang="en-IN" smtClean="0"/>
              <a:pPr/>
              <a:t>14-11-2023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783E117-C4A9-4FF3-9C91-FFD40695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B29C272-E75C-4778-96BF-8B2BC996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606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DBDEF5-DE48-45E6-AB10-8EDCE19D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E021AE6-4821-4359-BA0A-71E21BF0B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99225-93B0-4D75-98A5-1AA74F5D545B}" type="datetime1">
              <a:rPr lang="en-IN" smtClean="0"/>
              <a:pPr/>
              <a:t>14-11-2023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C427195-022D-4F59-91AC-F6EF60F0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ABCDE4F-8C95-4584-8FBF-AF73E2F5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32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F937068-89ED-42F9-9A72-92111C5A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8A65-8968-44A1-8A19-3117F08B5A38}" type="datetime1">
              <a:rPr lang="en-IN" smtClean="0"/>
              <a:pPr/>
              <a:t>14-11-2023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FD62B2C-1FE1-496D-9296-45C99FB44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FBFDE75-9B7A-49B3-9B56-47588999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04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1639A8-6449-4746-8F81-EF24B312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88EEFD-9C86-41A8-9E20-FB51AE365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C7D5B7E-7597-4AD6-A029-CB20B9FBF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10E2B30-B4F2-4EC2-B501-40677FFA1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029C-FE30-49AA-946C-8160924AD21C}" type="datetime1">
              <a:rPr lang="en-IN" smtClean="0"/>
              <a:pPr/>
              <a:t>14-11-2023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FD346B0-D5A7-4730-8667-0678E7848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B353FD6-F916-41FC-BA8C-069D6DA0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53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09521F-28F4-406E-9485-88EB85F4D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4819DE-9E94-437E-8A68-6E165BAA9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C872149-A870-4DC0-8F9C-DDB1FD582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FF4BED7-7934-4480-A6EE-DA895423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F262-89E0-4714-A1CF-8A83C222FB9B}" type="datetime1">
              <a:rPr lang="en-IN" smtClean="0"/>
              <a:pPr/>
              <a:t>14-11-2023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C7CB16A-A6D8-4778-B7F0-21B6BFD2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C254C42-23E8-4F2C-AC3E-A5BBDF4E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17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BB49AE5-850C-4D68-B1A0-D1411569DCF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313" y="5372525"/>
            <a:ext cx="1224973" cy="11663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7F7CEE4-2B80-48B3-9B66-3F5A2C62C75F}"/>
              </a:ext>
            </a:extLst>
          </p:cNvPr>
          <p:cNvSpPr txBox="1"/>
          <p:nvPr userDrawn="1"/>
        </p:nvSpPr>
        <p:spPr>
          <a:xfrm>
            <a:off x="10456460" y="6492875"/>
            <a:ext cx="1735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accent4"/>
                </a:solidFill>
              </a:rPr>
              <a:t>CS771: Intro to ML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83DB4A9-B55E-4623-A2D9-A87B7B558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7CCFFDC-2115-4CD1-967C-545001D0D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9EF888-538C-4F90-BE4E-FDD77BCBC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76463-DA8A-478C-9FC8-00C83590963D}" type="datetime1">
              <a:rPr lang="en-IN" smtClean="0"/>
              <a:pPr/>
              <a:t>14-11-2023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65CDA8E-891B-4E76-B24D-670B7EB40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F6AB6D-2CD0-4185-A303-317BFF965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ED9D3-AF84-488D-8A6A-726D5349CDAB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512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1.png"/><Relationship Id="rId11" Type="http://schemas.openxmlformats.org/officeDocument/2006/relationships/image" Target="../media/image40.png"/><Relationship Id="rId5" Type="http://schemas.openxmlformats.org/officeDocument/2006/relationships/image" Target="../media/image30.png"/><Relationship Id="rId10" Type="http://schemas.openxmlformats.org/officeDocument/2006/relationships/image" Target="../media/image39.png"/><Relationship Id="rId4" Type="http://schemas.openxmlformats.org/officeDocument/2006/relationships/image" Target="../media/image29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anhattan_distance" TargetMode="External"/><Relationship Id="rId2" Type="http://schemas.openxmlformats.org/officeDocument/2006/relationships/hyperlink" Target="http://en.wikipedia.org/wiki/Euclidean_distanc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ahalanobis_distance" TargetMode="External"/><Relationship Id="rId2" Type="http://schemas.openxmlformats.org/officeDocument/2006/relationships/hyperlink" Target="http://en.wikipedia.org/wiki/Maximum_nor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://en.wikipedia.org/wiki/Hamming_distance" TargetMode="External"/><Relationship Id="rId4" Type="http://schemas.openxmlformats.org/officeDocument/2006/relationships/hyperlink" Target="http://en.wikipedia.org/wiki/Inner_product_spa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artition_of_a_set" TargetMode="External"/><Relationship Id="rId2" Type="http://schemas.openxmlformats.org/officeDocument/2006/relationships/hyperlink" Target="http://en.wikipedia.org/wiki/Data_cluste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Vector_spa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mathworld.wolfram.com/GeometricCentroid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6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E7AC89-BE04-43C0-8DE4-613238CF2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013" y="2362200"/>
            <a:ext cx="11701636" cy="1371344"/>
          </a:xfrm>
        </p:spPr>
        <p:txBody>
          <a:bodyPr>
            <a:noAutofit/>
          </a:bodyPr>
          <a:lstStyle/>
          <a:p>
            <a:r>
              <a:rPr lang="en-GB" sz="4400" b="1" dirty="0" smtClean="0">
                <a:solidFill>
                  <a:schemeClr val="bg1"/>
                </a:solidFill>
                <a:latin typeface="Garamond" panose="02020404030301010803" pitchFamily="18" charset="0"/>
                <a:cs typeface="Aldhabi" panose="020B0604020202020204" pitchFamily="2" charset="-78"/>
              </a:rPr>
              <a:t>Unsupervised Learning: k-means</a:t>
            </a:r>
            <a:endParaRPr lang="en-IN" sz="4000" b="1" dirty="0">
              <a:solidFill>
                <a:schemeClr val="bg1"/>
              </a:solidFill>
              <a:latin typeface="Garamond" panose="02020404030301010803" pitchFamily="18" charset="0"/>
              <a:cs typeface="Aldhabi" panose="020B0604020202020204" pitchFamily="2" charset="-78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7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56"/>
    </mc:Choice>
    <mc:Fallback xmlns="">
      <p:transition spd="slow" advTm="1875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What Loss Function is </a:t>
            </a:r>
            <a:r>
              <a:rPr lang="en-GB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-means Optimizing?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xmlns="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Let</a:t>
                </a:r>
                <a:r>
                  <a:rPr lang="en-IN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IN" sz="800" dirty="0">
                    <a:latin typeface="Cambria Math" panose="02040503050406030204" pitchFamily="18" charset="0"/>
                  </a:rPr>
                  <a:t>  </a:t>
                </a:r>
                <a:r>
                  <a:rPr lang="en-IN" dirty="0">
                    <a:latin typeface="Abadi Extra Light" panose="020B0204020104020204" pitchFamily="34" charset="0"/>
                  </a:rPr>
                  <a:t>be the K cluster centroids/means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Let</a:t>
                </a:r>
                <a:r>
                  <a:rPr lang="en-GB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</m:oMath>
                </a14:m>
                <a:r>
                  <a:rPr lang="en-GB" dirty="0">
                    <a:latin typeface="Cambria Math" panose="02040503050406030204" pitchFamily="18" charset="0"/>
                  </a:rPr>
                  <a:t> ∈ {0, 1} </a:t>
                </a:r>
                <a:r>
                  <a:rPr lang="en-GB" dirty="0">
                    <a:latin typeface="Abadi Extra Light" panose="020B0204020104020204" pitchFamily="34" charset="0"/>
                  </a:rPr>
                  <a:t>be </a:t>
                </a:r>
                <a:r>
                  <a:rPr lang="en-GB" dirty="0" err="1">
                    <a:latin typeface="Abadi Extra Light" panose="020B0204020104020204" pitchFamily="34" charset="0"/>
                  </a:rPr>
                  <a:t>s.t.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= 1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belongs to cluster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and 0 otherwise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Define the distortion or “loss” for the cluster assignment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:endParaRPr lang="en-IN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Total distortion over all points defines the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-means “loss function”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GB" sz="2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-means </a:t>
                </a:r>
                <a:r>
                  <a:rPr lang="en-GB" sz="2600" u="sng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problem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is to minimize this objective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w.r.t.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GB" sz="2600" b="1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Alternating optimization on this loss would give the </a:t>
                </a:r>
                <a:r>
                  <a:rPr lang="en-GB" sz="2200" dirty="0">
                    <a:solidFill>
                      <a:srgbClr val="A21C8C"/>
                    </a:solidFill>
                    <a:latin typeface="Abadi Extra Light" panose="020B0204020104020204" pitchFamily="34" charset="0"/>
                  </a:rPr>
                  <a:t>K-means (Lloyd’s) </a:t>
                </a:r>
                <a:r>
                  <a:rPr lang="en-GB" sz="2200" u="sng" dirty="0">
                    <a:solidFill>
                      <a:srgbClr val="A21C8C"/>
                    </a:solidFill>
                    <a:latin typeface="Abadi Extra Light" panose="020B0204020104020204" pitchFamily="34" charset="0"/>
                  </a:rPr>
                  <a:t>algorithm</a:t>
                </a:r>
                <a:r>
                  <a:rPr lang="en-GB" sz="2200" dirty="0">
                    <a:solidFill>
                      <a:srgbClr val="A21C8C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we saw earlier!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 cstate="print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>
            <a:extLst>
              <a:ext uri="{FF2B5EF4-FFF2-40B4-BE49-F238E27FC236}">
                <a16:creationId xmlns:a16="http://schemas.microsoft.com/office/drawing/2014/main" xmlns="" id="{2B7ABAF9-C84C-4F59-8C7C-A66F8E7FA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66" y="2608035"/>
            <a:ext cx="479107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xmlns="" id="{FE50A4BE-B0AE-44E7-87D2-888E863FC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37" y="4168501"/>
            <a:ext cx="4639167" cy="104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xmlns="" id="{84CF2A48-2C60-4521-8C79-C0F271CC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179" y="4341753"/>
            <a:ext cx="2774023" cy="96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9AF85CF-B522-4A66-9E35-59E1A8012037}"/>
              </a:ext>
            </a:extLst>
          </p:cNvPr>
          <p:cNvSpPr/>
          <p:nvPr/>
        </p:nvSpPr>
        <p:spPr>
          <a:xfrm>
            <a:off x="8721853" y="4194602"/>
            <a:ext cx="934560" cy="101646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FACFBC5-FD46-4989-A21D-96CB4AFC254A}"/>
              </a:ext>
            </a:extLst>
          </p:cNvPr>
          <p:cNvSpPr/>
          <p:nvPr/>
        </p:nvSpPr>
        <p:spPr>
          <a:xfrm>
            <a:off x="9955594" y="4199314"/>
            <a:ext cx="555150" cy="10164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5FFDBDF7-7C34-46BD-9CC4-67300E215CBE}"/>
                  </a:ext>
                </a:extLst>
              </p:cNvPr>
              <p:cNvSpPr/>
              <p:nvPr/>
            </p:nvSpPr>
            <p:spPr>
              <a:xfrm>
                <a:off x="10777180" y="4194602"/>
                <a:ext cx="835933" cy="50495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5FFDBDF7-7C34-46BD-9CC4-67300E215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80" y="4194602"/>
                <a:ext cx="835933" cy="50495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C1EAAD3-06BB-4496-883E-C2D26F65D995}"/>
              </a:ext>
            </a:extLst>
          </p:cNvPr>
          <p:cNvSpPr txBox="1"/>
          <p:nvPr/>
        </p:nvSpPr>
        <p:spPr>
          <a:xfrm>
            <a:off x="8413202" y="4539591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0AF2822-FB0A-40CB-9A5A-1A7966454094}"/>
              </a:ext>
            </a:extLst>
          </p:cNvPr>
          <p:cNvSpPr txBox="1"/>
          <p:nvPr/>
        </p:nvSpPr>
        <p:spPr>
          <a:xfrm>
            <a:off x="9036687" y="383456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FB8D988-8FF4-494A-A227-0AEF7BD53E07}"/>
              </a:ext>
            </a:extLst>
          </p:cNvPr>
          <p:cNvSpPr txBox="1"/>
          <p:nvPr/>
        </p:nvSpPr>
        <p:spPr>
          <a:xfrm>
            <a:off x="10080723" y="382396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AD24221-EEB1-4750-8CCB-4366D86F1165}"/>
              </a:ext>
            </a:extLst>
          </p:cNvPr>
          <p:cNvSpPr txBox="1"/>
          <p:nvPr/>
        </p:nvSpPr>
        <p:spPr>
          <a:xfrm>
            <a:off x="10513781" y="426241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E5C0F94F-DDD7-494B-9604-0D4E5CA2D87B}"/>
                  </a:ext>
                </a:extLst>
              </p:cNvPr>
              <p:cNvSpPr txBox="1"/>
              <p:nvPr/>
            </p:nvSpPr>
            <p:spPr>
              <a:xfrm>
                <a:off x="9540546" y="4417814"/>
                <a:ext cx="5309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E5C0F94F-DDD7-494B-9604-0D4E5CA2D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546" y="4417814"/>
                <a:ext cx="530915" cy="523220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C42E15D0-C064-4C5F-8936-B0A819CB0857}"/>
                  </a:ext>
                </a:extLst>
              </p:cNvPr>
              <p:cNvSpPr txBox="1"/>
              <p:nvPr/>
            </p:nvSpPr>
            <p:spPr>
              <a:xfrm>
                <a:off x="9421561" y="5220903"/>
                <a:ext cx="17375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Abadi Extra Light" panose="020B0204020104020204" pitchFamily="34" charset="0"/>
                  </a:rPr>
                  <a:t>   Row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(one-hot vector)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C42E15D0-C064-4C5F-8936-B0A819CB0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561" y="5220903"/>
                <a:ext cx="1737515" cy="646331"/>
              </a:xfrm>
              <a:prstGeom prst="rect">
                <a:avLst/>
              </a:prstGeom>
              <a:blipFill>
                <a:blip r:embed="rId9" cstate="print"/>
                <a:stretch>
                  <a:fillRect l="-3158" t="-4717" r="-2456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4A3B16CC-625C-4C1E-AF04-76EB882ACB8C}"/>
                  </a:ext>
                </a:extLst>
              </p:cNvPr>
              <p:cNvSpPr txBox="1"/>
              <p:nvPr/>
            </p:nvSpPr>
            <p:spPr>
              <a:xfrm>
                <a:off x="10581512" y="4724257"/>
                <a:ext cx="1345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Abadi Extra Light" panose="020B0204020104020204" pitchFamily="34" charset="0"/>
                  </a:rPr>
                  <a:t>Row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4A3B16CC-625C-4C1E-AF04-76EB882A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512" y="4724257"/>
                <a:ext cx="1345243" cy="369332"/>
              </a:xfrm>
              <a:prstGeom prst="rect">
                <a:avLst/>
              </a:prstGeom>
              <a:blipFill>
                <a:blip r:embed="rId10" cstate="print"/>
                <a:stretch>
                  <a:fillRect l="-4091" t="-983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xmlns="" id="{B501D098-D71B-4E79-BBEF-FB3D14073D5F}"/>
                  </a:ext>
                </a:extLst>
              </p:cNvPr>
              <p:cNvSpPr/>
              <p:nvPr/>
            </p:nvSpPr>
            <p:spPr>
              <a:xfrm>
                <a:off x="9249012" y="820030"/>
                <a:ext cx="2525209" cy="819150"/>
              </a:xfrm>
              <a:prstGeom prst="wedgeRectCallout">
                <a:avLst>
                  <a:gd name="adj1" fmla="val -83308"/>
                  <a:gd name="adj2" fmla="val 50318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</a:t>
                </a:r>
                <a:r>
                  <a:rPr lang="en-IN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IN" sz="16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I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𝑛𝐾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] denotes a length </a:t>
                </a:r>
                <a14:m>
                  <m:oMath xmlns:m="http://schemas.openxmlformats.org/officeDocument/2006/math"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one-hot encoding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8" name="Speech Bubble: Rectangle 17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B501D098-D71B-4E79-BBEF-FB3D14073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012" y="820030"/>
                <a:ext cx="2525209" cy="819150"/>
              </a:xfrm>
              <a:prstGeom prst="wedgeRectCallout">
                <a:avLst>
                  <a:gd name="adj1" fmla="val -83308"/>
                  <a:gd name="adj2" fmla="val 50318"/>
                </a:avLst>
              </a:prstGeom>
              <a:blipFill>
                <a:blip r:embed="rId11" cstate="print"/>
                <a:stretch>
                  <a:fillRect t="-2857" b="-5714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6754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643"/>
    </mc:Choice>
    <mc:Fallback xmlns="">
      <p:transition spd="slow" advTm="461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5" grpId="0"/>
      <p:bldP spid="13" grpId="0"/>
      <p:bldP spid="14" grpId="0"/>
      <p:bldP spid="15" grpId="0"/>
      <p:bldP spid="6" grpId="0" animBg="1"/>
      <p:bldP spid="7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528639"/>
            <a:ext cx="9613900" cy="580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44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590550"/>
            <a:ext cx="9436100" cy="567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86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u="sng" smtClean="0"/>
              <a:t>Common Distance measures</a:t>
            </a:r>
            <a:r>
              <a:rPr lang="en-US" smtClean="0"/>
              <a:t>:</a:t>
            </a:r>
            <a:br>
              <a:rPr lang="en-US" smtClean="0"/>
            </a:br>
            <a:endParaRPr lang="en-US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121920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 i="1" dirty="0" smtClean="0"/>
              <a:t>Distance measure</a:t>
            </a:r>
            <a:r>
              <a:rPr lang="en-US" sz="2600" dirty="0" smtClean="0"/>
              <a:t> will determine how the </a:t>
            </a:r>
            <a:r>
              <a:rPr lang="en-US" sz="2600" i="1" dirty="0" smtClean="0"/>
              <a:t>similarity</a:t>
            </a:r>
            <a:r>
              <a:rPr lang="en-US" sz="2600" dirty="0" smtClean="0"/>
              <a:t> of two elements is calculated and it will influence the shape of the clusters.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600" dirty="0" smtClean="0"/>
              <a:t>	They include: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600" dirty="0" smtClean="0"/>
              <a:t>1. The </a:t>
            </a:r>
            <a:r>
              <a:rPr lang="en-US" sz="2600" u="sng" dirty="0" smtClean="0">
                <a:hlinkClick r:id="rId2" tooltip="Euclidean distance"/>
              </a:rPr>
              <a:t>Euclidean distance</a:t>
            </a:r>
            <a:r>
              <a:rPr lang="en-US" sz="2600" dirty="0" smtClean="0"/>
              <a:t> (also called 2-norm distance) is given by: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600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600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600" dirty="0" smtClean="0"/>
              <a:t>2. The </a:t>
            </a:r>
            <a:r>
              <a:rPr lang="en-US" sz="2600" u="sng" dirty="0" smtClean="0">
                <a:hlinkClick r:id="rId3" tooltip="Manhattan distance"/>
              </a:rPr>
              <a:t>Manhattan distance</a:t>
            </a:r>
            <a:r>
              <a:rPr lang="en-US" sz="2600" dirty="0" smtClean="0"/>
              <a:t> (also called taxicab norm or 1-norm) is given by: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600" dirty="0" smtClean="0"/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600" dirty="0" smtClean="0"/>
              <a:t> 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5638800"/>
            <a:ext cx="4267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3381375"/>
            <a:ext cx="3454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343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533400"/>
            <a:ext cx="11887200" cy="6324600"/>
          </a:xfrm>
        </p:spPr>
        <p:txBody>
          <a:bodyPr/>
          <a:lstStyle/>
          <a:p>
            <a:pPr algn="just" eaLnBrk="1" hangingPunct="1">
              <a:buSzTx/>
              <a:buFont typeface="Symbol" pitchFamily="18" charset="2"/>
              <a:buNone/>
            </a:pPr>
            <a:r>
              <a:rPr lang="en-US" dirty="0" smtClean="0"/>
              <a:t>3.The</a:t>
            </a:r>
            <a:r>
              <a:rPr lang="en-US" u="sng" dirty="0" smtClean="0"/>
              <a:t> </a:t>
            </a:r>
            <a:r>
              <a:rPr lang="en-US" u="sng" dirty="0" smtClean="0">
                <a:hlinkClick r:id="rId2" tooltip="Maximum norm"/>
              </a:rPr>
              <a:t>maximum norm</a:t>
            </a:r>
            <a:r>
              <a:rPr lang="en-US" dirty="0" smtClean="0"/>
              <a:t> is given by:</a:t>
            </a:r>
          </a:p>
          <a:p>
            <a:pPr eaLnBrk="1" hangingPunct="1">
              <a:buFont typeface="Wingdings" pitchFamily="2" charset="2"/>
              <a:buNone/>
            </a:pPr>
            <a:endParaRPr lang="en-US" dirty="0" smtClean="0"/>
          </a:p>
          <a:p>
            <a:pPr eaLnBrk="1" hangingPunct="1">
              <a:buFont typeface="Wingdings" pitchFamily="2" charset="2"/>
              <a:buNone/>
            </a:pPr>
            <a:endParaRPr lang="en-US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dirty="0" smtClean="0"/>
              <a:t>4. The</a:t>
            </a:r>
            <a:r>
              <a:rPr lang="en-US" u="sng" dirty="0" smtClean="0"/>
              <a:t> </a:t>
            </a:r>
            <a:r>
              <a:rPr lang="en-US" u="sng" dirty="0" err="1" smtClean="0">
                <a:hlinkClick r:id="rId3" tooltip="Mahalanobis distance"/>
              </a:rPr>
              <a:t>Mahalanobis</a:t>
            </a:r>
            <a:r>
              <a:rPr lang="en-US" u="sng" dirty="0" smtClean="0">
                <a:hlinkClick r:id="rId3" tooltip="Mahalanobis distance"/>
              </a:rPr>
              <a:t> distance</a:t>
            </a:r>
            <a:r>
              <a:rPr lang="en-US" dirty="0" smtClean="0"/>
              <a:t> corrects data for different scales and correlations in the variables.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dirty="0" smtClean="0"/>
              <a:t>5. </a:t>
            </a:r>
            <a:r>
              <a:rPr lang="en-US" u="sng" dirty="0" smtClean="0">
                <a:hlinkClick r:id="rId4" tooltip="Inner product space"/>
              </a:rPr>
              <a:t>Inner product space</a:t>
            </a:r>
            <a:r>
              <a:rPr lang="en-US" dirty="0" smtClean="0"/>
              <a:t>: The angle between two vectors can be used as a distance measure when clustering high dimensional data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dirty="0" smtClean="0"/>
              <a:t>6. </a:t>
            </a:r>
            <a:r>
              <a:rPr lang="en-US" u="sng" dirty="0" smtClean="0">
                <a:hlinkClick r:id="rId5" tooltip="Hamming distance"/>
              </a:rPr>
              <a:t>Hamming distance</a:t>
            </a:r>
            <a:r>
              <a:rPr lang="en-US" dirty="0" smtClean="0"/>
              <a:t> (sometimes edit distance) measures the minimum number of substitutions required to change one member into another. </a:t>
            </a:r>
          </a:p>
          <a:p>
            <a:pPr algn="just" eaLnBrk="1" hangingPunct="1">
              <a:buSzTx/>
              <a:buFont typeface="Symbol" pitchFamily="18" charset="2"/>
              <a:buChar char=""/>
            </a:pPr>
            <a:endParaRPr lang="en-US" dirty="0" smtClean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295400"/>
            <a:ext cx="3454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27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/>
              <a:t>K-MEANS CLUSTERING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2974" y="1743075"/>
            <a:ext cx="11249025" cy="5114926"/>
          </a:xfrm>
        </p:spPr>
        <p:txBody>
          <a:bodyPr/>
          <a:lstStyle/>
          <a:p>
            <a:pPr eaLnBrk="1" hangingPunct="1"/>
            <a:r>
              <a:rPr lang="en-US" dirty="0" smtClean="0"/>
              <a:t>The </a:t>
            </a:r>
            <a:r>
              <a:rPr lang="en-US" b="1" dirty="0" smtClean="0"/>
              <a:t>k-means algorithm</a:t>
            </a:r>
            <a:r>
              <a:rPr lang="en-US" dirty="0" smtClean="0"/>
              <a:t> is an algorithm to </a:t>
            </a:r>
            <a:r>
              <a:rPr lang="en-US" dirty="0" smtClean="0">
                <a:hlinkClick r:id="rId2" tooltip="Data clustering"/>
              </a:rPr>
              <a:t>cluster</a:t>
            </a:r>
            <a:r>
              <a:rPr lang="en-US" dirty="0" smtClean="0"/>
              <a:t> </a:t>
            </a:r>
            <a:r>
              <a:rPr lang="en-US" i="1" dirty="0" smtClean="0"/>
              <a:t>n</a:t>
            </a:r>
            <a:r>
              <a:rPr lang="en-US" dirty="0" smtClean="0"/>
              <a:t> objects based on attributes into 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smtClean="0">
                <a:hlinkClick r:id="rId3" tooltip="Partition of a set"/>
              </a:rPr>
              <a:t>partitions</a:t>
            </a:r>
            <a:r>
              <a:rPr lang="en-US" dirty="0" smtClean="0"/>
              <a:t>, where </a:t>
            </a:r>
            <a:r>
              <a:rPr lang="en-US" i="1" dirty="0" smtClean="0"/>
              <a:t>k</a:t>
            </a:r>
            <a:r>
              <a:rPr lang="en-US" dirty="0" smtClean="0"/>
              <a:t> &lt; </a:t>
            </a:r>
            <a:r>
              <a:rPr lang="en-US" i="1" dirty="0" smtClean="0"/>
              <a:t>n</a:t>
            </a:r>
            <a:r>
              <a:rPr lang="en-US" dirty="0" smtClean="0"/>
              <a:t>. </a:t>
            </a:r>
          </a:p>
          <a:p>
            <a:pPr eaLnBrk="1" hangingPunct="1"/>
            <a:r>
              <a:rPr lang="en-US" dirty="0" smtClean="0"/>
              <a:t>It </a:t>
            </a:r>
            <a:r>
              <a:rPr lang="en-US" dirty="0" smtClean="0"/>
              <a:t>assumes that the object attributes form a </a:t>
            </a:r>
            <a:r>
              <a:rPr lang="en-US" dirty="0" smtClean="0">
                <a:hlinkClick r:id="rId4" tooltip="Vector space"/>
              </a:rPr>
              <a:t>vector space</a:t>
            </a:r>
            <a:r>
              <a:rPr lang="en-US" dirty="0" smtClean="0"/>
              <a:t>. </a:t>
            </a:r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116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  <a:endParaRPr lang="en-US" baseline="30000" dirty="0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An algorithm for partitioning (or clustering) N data points into K disjoint subsets S</a:t>
            </a:r>
            <a:r>
              <a:rPr lang="en-US" baseline="-25000" smtClean="0"/>
              <a:t>j</a:t>
            </a:r>
            <a:r>
              <a:rPr lang="en-US" smtClean="0"/>
              <a:t> containing data points so as to minimize the sum-of-squares criterion 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mtClean="0"/>
              <a:t>	where x</a:t>
            </a:r>
            <a:r>
              <a:rPr lang="en-US" baseline="-25000" smtClean="0"/>
              <a:t>n </a:t>
            </a:r>
            <a:r>
              <a:rPr lang="en-US" smtClean="0"/>
              <a:t>is a vector representing the the n</a:t>
            </a:r>
            <a:r>
              <a:rPr lang="en-US" baseline="30000" smtClean="0"/>
              <a:t>th</a:t>
            </a:r>
            <a:r>
              <a:rPr lang="en-US" smtClean="0"/>
              <a:t> data point and u</a:t>
            </a:r>
            <a:r>
              <a:rPr lang="en-US" baseline="-25000" smtClean="0"/>
              <a:t>j</a:t>
            </a:r>
            <a:r>
              <a:rPr lang="en-US" smtClean="0"/>
              <a:t> is the </a:t>
            </a:r>
            <a:r>
              <a:rPr lang="en-US" smtClean="0">
                <a:hlinkClick r:id="rId2"/>
              </a:rPr>
              <a:t>geometric centroid</a:t>
            </a:r>
            <a:r>
              <a:rPr lang="en-US" smtClean="0"/>
              <a:t> of the data points in S</a:t>
            </a:r>
            <a:r>
              <a:rPr lang="en-US" baseline="-25000" smtClean="0"/>
              <a:t>j</a:t>
            </a:r>
            <a:r>
              <a:rPr lang="en-US" smtClean="0"/>
              <a:t>. </a:t>
            </a:r>
          </a:p>
        </p:txBody>
      </p:sp>
      <p:pic>
        <p:nvPicPr>
          <p:cNvPr id="13316" name="Picture 4" descr=" J=sum_(j=1)^Ksum_(n in S_j)|x_n-mu_j|^2,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3019425"/>
            <a:ext cx="3251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84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  <a:endParaRPr lang="en-US" dirty="0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Simply speaking k-means clustering is an algorithm to classify or to group the objects based on attributes/features into K number of group. </a:t>
            </a:r>
          </a:p>
          <a:p>
            <a:pPr eaLnBrk="1" hangingPunct="1"/>
            <a:r>
              <a:rPr lang="en-US" smtClean="0"/>
              <a:t>K is positive integer number. </a:t>
            </a:r>
          </a:p>
          <a:p>
            <a:pPr eaLnBrk="1" hangingPunct="1"/>
            <a:r>
              <a:rPr lang="en-US" smtClean="0"/>
              <a:t>The grouping is done by minimizing the sum of squares of distances between data and the corresponding cluster centroid.</a:t>
            </a:r>
          </a:p>
          <a:p>
            <a:pPr eaLnBrk="1" hangingPunct="1">
              <a:buFont typeface="Wingdings" pitchFamily="2" charset="2"/>
              <a:buNone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8648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u="sng" smtClean="0"/>
              <a:t>How the K-Mean Clustering algorithm works?</a:t>
            </a:r>
          </a:p>
        </p:txBody>
      </p:sp>
      <p:pic>
        <p:nvPicPr>
          <p:cNvPr id="15363" name="Picture 5" descr="K means clustering algorithm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6400" y="1676400"/>
            <a:ext cx="6705600" cy="5181600"/>
          </a:xfrm>
          <a:noFill/>
        </p:spPr>
      </p:pic>
    </p:spTree>
    <p:extLst>
      <p:ext uri="{BB962C8B-B14F-4D97-AF65-F5344CB8AC3E}">
        <p14:creationId xmlns:p14="http://schemas.microsoft.com/office/powerpoint/2010/main" val="309783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-means: Choosing </a:t>
            </a:r>
            <a:r>
              <a:rPr lang="en-IN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popular method known as </a:t>
            </a:r>
            <a:r>
              <a:rPr lang="en-US" b="1" dirty="0"/>
              <a:t>elbow method</a:t>
            </a:r>
            <a:r>
              <a:rPr lang="en-US" dirty="0"/>
              <a:t> which is used to determine the optimal value of K to perform the K-Means Clustering Algorithm.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basic idea behind this method is that it plots the various values of </a:t>
            </a:r>
            <a:r>
              <a:rPr lang="en-US" dirty="0" smtClean="0"/>
              <a:t>error/cost </a:t>
            </a:r>
            <a:r>
              <a:rPr lang="en-US" dirty="0"/>
              <a:t>with changing </a:t>
            </a:r>
            <a:r>
              <a:rPr lang="en-US" i="1" dirty="0"/>
              <a:t>k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/>
              <a:t>the value of </a:t>
            </a:r>
            <a:r>
              <a:rPr lang="en-US" i="1" dirty="0"/>
              <a:t>K</a:t>
            </a:r>
            <a:r>
              <a:rPr lang="en-US" dirty="0"/>
              <a:t> increases, there will be fewer elements in the cluster. </a:t>
            </a:r>
            <a:r>
              <a:rPr lang="en-US" dirty="0" smtClean="0"/>
              <a:t>So </a:t>
            </a:r>
            <a:r>
              <a:rPr lang="en-US" dirty="0"/>
              <a:t>average distortion will decrease.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lesser number of elements means closer to the centroid. So, the point where this distortion declines the most is the </a:t>
            </a:r>
            <a:r>
              <a:rPr lang="en-US" b="1" dirty="0"/>
              <a:t>elbow point</a:t>
            </a:r>
            <a:r>
              <a:rPr lang="en-US" dirty="0"/>
              <a:t>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0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Unsupervised Learning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xmlns="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It’s about learning interesting/useful structures in the data (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unsupervisedly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!)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There is no supervision (no labels/responses), only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IN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Some examples of unsupervised learning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Clustering: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Grouping similar inputs together (and dissimilar ones far apart)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Dimensionality Reduction: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Reducing the data dimensionality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Estimating the probability density of data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(which distribution “generated” the data)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Most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unsup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. learning algos can also be seen as learning a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new representation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of data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For example, hard clustering can be used to get a </a:t>
                </a: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one-hot representation</a:t>
                </a: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 cstate="print"/>
                <a:stretch>
                  <a:fillRect l="-831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B87DFC45-E397-4F8C-AD05-9EEDB0097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654" y="5489089"/>
            <a:ext cx="60769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xmlns="" id="{426600CF-B732-4708-B741-BA6A2DFA0942}"/>
              </a:ext>
            </a:extLst>
          </p:cNvPr>
          <p:cNvSpPr/>
          <p:nvPr/>
        </p:nvSpPr>
        <p:spPr>
          <a:xfrm>
            <a:off x="186137" y="5469932"/>
            <a:ext cx="3119037" cy="797518"/>
          </a:xfrm>
          <a:prstGeom prst="wedgeRectCallout">
            <a:avLst>
              <a:gd name="adj1" fmla="val 41332"/>
              <a:gd name="adj2" fmla="val -9173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Each point belongs deterministically to a single cluster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181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644"/>
    </mc:Choice>
    <mc:Fallback xmlns="">
      <p:transition spd="slow" advTm="322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-means: Choosing </a:t>
            </a:r>
            <a:r>
              <a:rPr lang="en-IN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xmlns="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One way to select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for the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-means algorithm is to try different values of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plot the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-means objective versus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and look at the “elbow-point”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 smtClean="0">
                    <a:latin typeface="Abadi Extra Light" panose="020B0204020104020204" pitchFamily="34" charset="0"/>
                  </a:rPr>
                  <a:t>K –means objective is “sum of squared error” against K</a:t>
                </a:r>
                <a:endParaRPr lang="en-GB" sz="2600" dirty="0" smtClean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 smtClean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r>
                  <a:rPr lang="en-GB" sz="2600" dirty="0" smtClean="0">
                    <a:latin typeface="Abadi Extra Light" panose="020B0204020104020204" pitchFamily="34" charset="0"/>
                  </a:rPr>
                  <a:t>   </a:t>
                </a: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 rotWithShape="1">
                <a:blip r:embed="rId3"/>
                <a:stretch>
                  <a:fillRect l="-935" t="-1645" r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70C2477-12E9-4D49-8422-CE21689BA26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32734" y="2058857"/>
            <a:ext cx="3469505" cy="235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xmlns="" id="{25398E8C-E27D-4574-9658-0471016692A7}"/>
                  </a:ext>
                </a:extLst>
              </p:cNvPr>
              <p:cNvSpPr/>
              <p:nvPr/>
            </p:nvSpPr>
            <p:spPr>
              <a:xfrm>
                <a:off x="7721037" y="2347273"/>
                <a:ext cx="2133013" cy="444075"/>
              </a:xfrm>
              <a:prstGeom prst="wedgeRectCallout">
                <a:avLst>
                  <a:gd name="adj1" fmla="val -47510"/>
                  <a:gd name="adj2" fmla="val 7663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=6 is the elbow point</a:t>
                </a:r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25398E8C-E27D-4574-9658-047101669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037" y="2347273"/>
                <a:ext cx="2133013" cy="444075"/>
              </a:xfrm>
              <a:prstGeom prst="wedgeRectCallout">
                <a:avLst>
                  <a:gd name="adj1" fmla="val -47510"/>
                  <a:gd name="adj2" fmla="val 76630"/>
                </a:avLst>
              </a:prstGeom>
              <a:blipFill>
                <a:blip r:embed="rId5" cstate="print"/>
                <a:stretch>
                  <a:fillRect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2234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326"/>
    </mc:Choice>
    <mc:Fallback xmlns="">
      <p:transition spd="slow" advTm="246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-means: Choosing </a:t>
            </a:r>
            <a:r>
              <a:rPr lang="en-IN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endParaRPr lang="en-US" dirty="0"/>
          </a:p>
        </p:txBody>
      </p:sp>
      <p:pic>
        <p:nvPicPr>
          <p:cNvPr id="1026" name="Picture 2" descr="https://media.geeksforgeeks.org/wp-content/uploads/cluster_3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9" y="2371726"/>
            <a:ext cx="524746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269" y="2499135"/>
            <a:ext cx="5150535" cy="2468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1342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-means: Choosing </a:t>
            </a:r>
            <a:r>
              <a:rPr lang="en-IN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endParaRPr lang="en-US" dirty="0"/>
          </a:p>
        </p:txBody>
      </p:sp>
      <p:pic>
        <p:nvPicPr>
          <p:cNvPr id="10242" name="Picture 2" descr="https://media.geeksforgeeks.org/wp-content/uploads/cluster_4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95" y="2038351"/>
            <a:ext cx="5784130" cy="277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825" y="2053496"/>
            <a:ext cx="5752526" cy="2756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3098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 smtClean="0"/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 smtClean="0"/>
              <a:t>Thank you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97178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xmlns="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Given: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unlabeled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examples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6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IN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IN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; desired no. of partitions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Goal: Group the examples into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“homogeneous” partitions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Loosely speaking, it is classification without ground truth labels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 good clustering is one that achieves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High within-cluster similarity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Low inter-cluster similarity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 cstate="print"/>
                <a:stretch>
                  <a:fillRect l="-831" t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xmlns="" id="{2BFE1A49-5FEE-490D-9B40-CF64ADA0BF67}"/>
              </a:ext>
            </a:extLst>
          </p:cNvPr>
          <p:cNvSpPr/>
          <p:nvPr/>
        </p:nvSpPr>
        <p:spPr>
          <a:xfrm>
            <a:off x="7534275" y="103722"/>
            <a:ext cx="4151589" cy="970243"/>
          </a:xfrm>
          <a:prstGeom prst="wedgeRectCallout">
            <a:avLst>
              <a:gd name="adj1" fmla="val -48822"/>
              <a:gd name="adj2" fmla="val 6423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In some cases, we may not know the right number of clusters in the data and may want to learn that (technique exists for doing this but beyond the scope)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E9DF34A0-27AC-44F7-8CD1-EFF87D185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007" y="2393396"/>
            <a:ext cx="5422259" cy="22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7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525"/>
    </mc:Choice>
    <mc:Fallback xmlns="">
      <p:transition spd="slow" advTm="190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Similarity can be Subjective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Clustering only looks at similarities b/w inputs, since no labels are given</a:t>
            </a:r>
            <a:r>
              <a:rPr lang="en-IN" dirty="0"/>
              <a:t>           </a:t>
            </a: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Without labels, similarity can be hard to define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Thus using the right distance/similarity is very important in clustering</a:t>
            </a:r>
          </a:p>
          <a:p>
            <a:pPr marL="0" indent="0">
              <a:buNone/>
            </a:pPr>
            <a:endParaRPr lang="en-GB" sz="2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In some sense, related to asking: “Clustering based on what”?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9EDAF385-E3A3-4C33-A062-7A065DFAF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603" y="2446559"/>
            <a:ext cx="3536794" cy="243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8DB6054-0926-4D8D-901B-55290AE900D2}"/>
              </a:ext>
            </a:extLst>
          </p:cNvPr>
          <p:cNvSpPr txBox="1"/>
          <p:nvPr/>
        </p:nvSpPr>
        <p:spPr>
          <a:xfrm>
            <a:off x="0" y="6458590"/>
            <a:ext cx="52164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Picture courtesy: http://www.guy-sports.com/humor/videos/powerpoint presentation dogs.htm</a:t>
            </a:r>
            <a:endParaRPr lang="en-IN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494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421"/>
    </mc:Choice>
    <mc:Fallback xmlns="">
      <p:transition spd="slow" advTm="128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Clustering: Some Examples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600" dirty="0">
                <a:latin typeface="Abadi Extra Light" panose="020B0204020104020204" pitchFamily="34" charset="0"/>
              </a:rPr>
              <a:t>Document/Image/Webpage Clustering</a:t>
            </a:r>
            <a:r>
              <a:rPr lang="en-IN" dirty="0"/>
              <a:t>           </a:t>
            </a: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Image Segmentation (clustering pixels)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Clustering web-search results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Clustering (people) nodes in (social) networks/graphs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.. and many more..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609FF8D4-0C1F-4547-A9BA-30E43B6EE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48" y="2111100"/>
            <a:ext cx="3909182" cy="284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B3AB2AE-DBC0-479A-8E63-74ED45189BA0}"/>
              </a:ext>
            </a:extLst>
          </p:cNvPr>
          <p:cNvSpPr txBox="1"/>
          <p:nvPr/>
        </p:nvSpPr>
        <p:spPr>
          <a:xfrm>
            <a:off x="117446" y="6581701"/>
            <a:ext cx="35044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Picture courtesy: http://people.cs.uchicago.edu/∼</a:t>
            </a:r>
            <a:r>
              <a:rPr lang="en-GB" sz="1000" dirty="0" err="1"/>
              <a:t>pff</a:t>
            </a:r>
            <a:r>
              <a:rPr lang="en-GB" sz="1000" dirty="0"/>
              <a:t>/segment/</a:t>
            </a:r>
            <a:endParaRPr lang="en-IN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69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51"/>
    </mc:Choice>
    <mc:Fallback xmlns="">
      <p:transition spd="slow" advTm="116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Types of Clustering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600" dirty="0">
                <a:latin typeface="Abadi Extra Light" panose="020B0204020104020204" pitchFamily="34" charset="0"/>
              </a:rPr>
              <a:t>Flat or Partitional clustering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Partitions are independent of each other</a:t>
            </a:r>
            <a:r>
              <a:rPr lang="en-IN" dirty="0">
                <a:latin typeface="Abadi Extra Light" panose="020B0204020104020204" pitchFamily="34" charset="0"/>
              </a:rPr>
              <a:t>           </a:t>
            </a:r>
            <a:endParaRPr lang="en-GB" sz="22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Hierarchical clustering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Partitions can be visualized using a tree structure (a dendrogram)</a:t>
            </a: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AA6FAC6F-B625-45A7-A9A4-022F87B91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786" y="1939351"/>
            <a:ext cx="2266076" cy="185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3C9FF60-0A59-42B7-B335-1A1891A83DF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7737" y="4738824"/>
            <a:ext cx="4859585" cy="19767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xmlns="" id="{F86DA1F1-D1AF-426E-BD36-3FC574161A72}"/>
                  </a:ext>
                </a:extLst>
              </p:cNvPr>
              <p:cNvSpPr/>
              <p:nvPr/>
            </p:nvSpPr>
            <p:spPr>
              <a:xfrm>
                <a:off x="7486650" y="2866797"/>
                <a:ext cx="4132102" cy="1257527"/>
              </a:xfrm>
              <a:prstGeom prst="wedgeRectCallout">
                <a:avLst>
                  <a:gd name="adj1" fmla="val -47079"/>
                  <a:gd name="adj2" fmla="val 8227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In hierarchical clustering, we can look at a clustering for any given number of cluster by “cutting the dendrogram at an appropriate level (so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does not have to be specified)</a:t>
                </a:r>
              </a:p>
            </p:txBody>
          </p:sp>
        </mc:Choice>
        <mc:Fallback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86DA1F1-D1AF-426E-BD36-3FC574161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2866797"/>
                <a:ext cx="4132102" cy="1257527"/>
              </a:xfrm>
              <a:prstGeom prst="wedgeRectCallout">
                <a:avLst>
                  <a:gd name="adj1" fmla="val -47079"/>
                  <a:gd name="adj2" fmla="val 82271"/>
                </a:avLst>
              </a:prstGeom>
              <a:blipFill rotWithShape="1">
                <a:blip r:embed="rId5"/>
                <a:stretch>
                  <a:fillRect l="-587" t="-2509" r="-147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xmlns="" id="{4BBC6DC2-F8AD-444D-8A7D-B375B7D94277}"/>
              </a:ext>
            </a:extLst>
          </p:cNvPr>
          <p:cNvSpPr/>
          <p:nvPr/>
        </p:nvSpPr>
        <p:spPr>
          <a:xfrm>
            <a:off x="8473071" y="4738824"/>
            <a:ext cx="2795004" cy="988390"/>
          </a:xfrm>
          <a:prstGeom prst="wedgeRectCallout">
            <a:avLst>
              <a:gd name="adj1" fmla="val -61414"/>
              <a:gd name="adj2" fmla="val 4144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Hierarchical clustering gives us a clustering at multiple levels of granularity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149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610"/>
    </mc:Choice>
    <mc:Fallback xmlns="">
      <p:transition spd="slow" advTm="429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Flat Clustering: </a:t>
            </a:r>
            <a:r>
              <a:rPr lang="en-GB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-means algorithm (Lloyd, 1957)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xmlns="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b="1" dirty="0">
                    <a:latin typeface="Abadi Extra Light" panose="020B0204020104020204" pitchFamily="34" charset="0"/>
                  </a:rPr>
                  <a:t>Input: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:r>
                  <a:rPr lang="en-GB" dirty="0" err="1">
                    <a:latin typeface="Abadi Extra Light" panose="020B0204020104020204" pitchFamily="34" charset="0"/>
                  </a:rPr>
                  <a:t>unlabeled</a:t>
                </a:r>
                <a:r>
                  <a:rPr lang="en-GB" dirty="0">
                    <a:latin typeface="Abadi Extra Light" panose="020B0204020104020204" pitchFamily="34" charset="0"/>
                  </a:rPr>
                  <a:t> examples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; desired no. of partitions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/>
                  <a:t>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b="1" dirty="0">
                    <a:latin typeface="Abadi Extra Light" panose="020B0204020104020204" pitchFamily="34" charset="0"/>
                  </a:rPr>
                  <a:t>Desired Output: </a:t>
                </a:r>
                <a:r>
                  <a:rPr lang="en-GB" dirty="0">
                    <a:latin typeface="Abadi Extra Light" panose="020B0204020104020204" pitchFamily="34" charset="0"/>
                  </a:rPr>
                  <a:t>Cluster assignments of these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examples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cluster means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b="1" dirty="0">
                    <a:latin typeface="Abadi Extra Light" panose="020B0204020104020204" pitchFamily="34" charset="0"/>
                  </a:rPr>
                  <a:t>Initialize:</a:t>
                </a:r>
                <a:r>
                  <a:rPr lang="en-GB" dirty="0">
                    <a:latin typeface="Abadi Extra Light" panose="020B0204020104020204" pitchFamily="34" charset="0"/>
                  </a:rPr>
                  <a:t>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cluster means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IN" dirty="0"/>
                  <a:t>; </a:t>
                </a:r>
                <a:r>
                  <a:rPr lang="en-IN" dirty="0">
                    <a:latin typeface="Abadi Extra Light" panose="020B0204020104020204" pitchFamily="34" charset="0"/>
                  </a:rPr>
                  <a:t>with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dirty="0"/>
                  <a:t>       </a:t>
                </a:r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Usually initialized randomly, but good initialization is crucial; many smarter initialization heuristics exist (e.g., </a:t>
                </a:r>
                <a:r>
                  <a:rPr lang="en-GB" sz="2200" i="1" dirty="0">
                    <a:latin typeface="Abadi Extra Light" panose="020B0204020104020204" pitchFamily="34" charset="0"/>
                  </a:rPr>
                  <a:t>K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-means++, Arthur &amp; </a:t>
                </a:r>
                <a:r>
                  <a:rPr lang="en-GB" sz="2200" dirty="0" err="1">
                    <a:latin typeface="Abadi Extra Light" panose="020B0204020104020204" pitchFamily="34" charset="0"/>
                  </a:rPr>
                  <a:t>Vassilvitskii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, 2007)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b="1" dirty="0">
                    <a:latin typeface="Abadi Extra Light" panose="020B0204020104020204" pitchFamily="34" charset="0"/>
                  </a:rPr>
                  <a:t>Iterate</a:t>
                </a:r>
                <a:r>
                  <a:rPr lang="en-GB" sz="2600" b="1" dirty="0" smtClean="0">
                    <a:latin typeface="Abadi Extra Light" panose="020B0204020104020204" pitchFamily="34" charset="0"/>
                  </a:rPr>
                  <a:t>:</a:t>
                </a:r>
                <a:endParaRPr lang="en-GB" sz="2600" b="1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(Re)-Assign each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to its closest cluster </a:t>
                </a:r>
                <a:r>
                  <a:rPr lang="en-GB" sz="2200" dirty="0" err="1">
                    <a:latin typeface="Abadi Extra Light" panose="020B0204020104020204" pitchFamily="34" charset="0"/>
                  </a:rPr>
                  <a:t>center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(based on the smallest </a:t>
                </a:r>
                <a:r>
                  <a:rPr lang="en-GB" sz="2200" dirty="0" err="1">
                    <a:latin typeface="Abadi Extra Light" panose="020B0204020104020204" pitchFamily="34" charset="0"/>
                  </a:rPr>
                  <a:t>Eucl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. distance)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Update the cluster means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Repeat until not converged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 cstate="print"/>
                <a:stretch>
                  <a:fillRect l="-935" t="-1864" b="-1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23329EE6-D8BF-4C3A-B4C3-A7C381198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398" y="4170727"/>
            <a:ext cx="51816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xmlns="" id="{873D7CD4-EAB0-461C-86F3-352A0B310C9D}"/>
                  </a:ext>
                </a:extLst>
              </p:cNvPr>
              <p:cNvSpPr/>
              <p:nvPr/>
            </p:nvSpPr>
            <p:spPr>
              <a:xfrm>
                <a:off x="1157680" y="5713777"/>
                <a:ext cx="2109395" cy="819150"/>
              </a:xfrm>
              <a:prstGeom prst="wedgeRectCallout">
                <a:avLst>
                  <a:gd name="adj1" fmla="val 75494"/>
                  <a:gd name="adj2" fmla="val 82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: Set of </a:t>
                </a:r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examples assigned to cluster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with </a:t>
                </a:r>
                <a:r>
                  <a:rPr lang="en-GB" sz="16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center</a:t>
                </a:r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73D7CD4-EAB0-461C-86F3-352A0B310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680" y="5713777"/>
                <a:ext cx="2109395" cy="819150"/>
              </a:xfrm>
              <a:prstGeom prst="wedgeRectCallout">
                <a:avLst>
                  <a:gd name="adj1" fmla="val 75494"/>
                  <a:gd name="adj2" fmla="val 821"/>
                </a:avLst>
              </a:prstGeom>
              <a:blipFill rotWithShape="1">
                <a:blip r:embed="rId5"/>
                <a:stretch>
                  <a:fillRect l="-1124" t="-2174" b="-7246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>
            <a:extLst>
              <a:ext uri="{FF2B5EF4-FFF2-40B4-BE49-F238E27FC236}">
                <a16:creationId xmlns:a16="http://schemas.microsoft.com/office/drawing/2014/main" xmlns="" id="{B0A16329-B9E8-4F68-9CBB-930AE9CC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04" y="5666998"/>
            <a:ext cx="3124026" cy="84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7DFB53D-3FC0-481D-944E-C4E0BA79685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19998" y="5442387"/>
            <a:ext cx="1010687" cy="965223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xmlns="" id="{5EF71C03-D6F4-415F-8CBD-464775F3FDDF}"/>
              </a:ext>
            </a:extLst>
          </p:cNvPr>
          <p:cNvSpPr/>
          <p:nvPr/>
        </p:nvSpPr>
        <p:spPr>
          <a:xfrm>
            <a:off x="7143750" y="5309807"/>
            <a:ext cx="3976248" cy="1443417"/>
          </a:xfrm>
          <a:prstGeom prst="wedgeRectCallout">
            <a:avLst>
              <a:gd name="adj1" fmla="val 55810"/>
              <a:gd name="adj2" fmla="val -421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Some ways to declare convergence if between two successive iterations:</a:t>
            </a:r>
          </a:p>
          <a:p>
            <a:pPr marL="285750" indent="-285750">
              <a:buFontTx/>
              <a:buChar char="-"/>
            </a:pP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Cluster means don’t change</a:t>
            </a:r>
          </a:p>
          <a:p>
            <a:pPr marL="285750" indent="-285750">
              <a:buFontTx/>
              <a:buChar char="-"/>
            </a:pP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Cluster assignments don’t change</a:t>
            </a:r>
          </a:p>
          <a:p>
            <a:pPr marL="285750" indent="-285750">
              <a:buFontTx/>
              <a:buChar char="-"/>
            </a:pP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Clustering “loss” doesn’t change by much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322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674"/>
    </mc:Choice>
    <mc:Fallback xmlns="">
      <p:transition spd="slow" advTm="368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i="1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-means algorithm: Summarized Another Way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xmlns="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Notation: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1,2,…,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a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-dim one-hot vector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= 1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mean the same)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 cstate="print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>
            <a:extLst>
              <a:ext uri="{FF2B5EF4-FFF2-40B4-BE49-F238E27FC236}">
                <a16:creationId xmlns:a16="http://schemas.microsoft.com/office/drawing/2014/main" xmlns="" id="{049FA8C6-5874-48FC-BDB6-152E571CD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89" y="2429186"/>
            <a:ext cx="11366032" cy="397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CC0F052-1103-42A6-8E17-BE2761EFED6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40221" y="5099973"/>
            <a:ext cx="1010687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xmlns="" id="{CC6DE176-C119-49E1-9B79-D37C0F2BAED4}"/>
                  </a:ext>
                </a:extLst>
              </p:cNvPr>
              <p:cNvSpPr/>
              <p:nvPr/>
            </p:nvSpPr>
            <p:spPr>
              <a:xfrm>
                <a:off x="9057303" y="4196749"/>
                <a:ext cx="3037279" cy="904973"/>
              </a:xfrm>
              <a:prstGeom prst="wedgeRectCallout">
                <a:avLst>
                  <a:gd name="adj1" fmla="val -40666"/>
                  <a:gd name="adj2" fmla="val 76618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This basic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-means models each cluster by a single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. I</a:t>
                </a:r>
                <a:r>
                  <a:rPr lang="en-GB" sz="16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gnores</a:t>
                </a:r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size/shape of clusters</a:t>
                </a:r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1" name="Speech Bubble: Rectangle 10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CC6DE176-C119-49E1-9B79-D37C0F2BAE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303" y="4196749"/>
                <a:ext cx="3037279" cy="904973"/>
              </a:xfrm>
              <a:prstGeom prst="wedgeRectCallout">
                <a:avLst>
                  <a:gd name="adj1" fmla="val -40666"/>
                  <a:gd name="adj2" fmla="val 76618"/>
                </a:avLst>
              </a:prstGeom>
              <a:blipFill>
                <a:blip r:embed="rId6" cstate="print"/>
                <a:stretch>
                  <a:fillRect l="-99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Speech Bubble: Rectangle 14">
                <a:extLst>
                  <a:ext uri="{FF2B5EF4-FFF2-40B4-BE49-F238E27FC236}">
                    <a16:creationId xmlns:a16="http://schemas.microsoft.com/office/drawing/2014/main" xmlns="" id="{9023A64D-CC3A-4985-A924-711BB8E0B660}"/>
                  </a:ext>
                </a:extLst>
              </p:cNvPr>
              <p:cNvSpPr/>
              <p:nvPr/>
            </p:nvSpPr>
            <p:spPr>
              <a:xfrm>
                <a:off x="6343076" y="1636857"/>
                <a:ext cx="3607832" cy="1153967"/>
              </a:xfrm>
              <a:prstGeom prst="wedgeRectCallout">
                <a:avLst>
                  <a:gd name="adj1" fmla="val -46452"/>
                  <a:gd name="adj2" fmla="val 87255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-means algo can also be seen as doing a compression by </a:t>
                </a:r>
                <a:r>
                  <a:rPr lang="en-IN" sz="16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“quantization”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: Representing each of the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inputs by one of the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means</a:t>
                </a:r>
              </a:p>
            </p:txBody>
          </p:sp>
        </mc:Choice>
        <mc:Fallback>
          <p:sp>
            <p:nvSpPr>
              <p:cNvPr id="15" name="Speech Bubble: Rectangle 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023A64D-CC3A-4985-A924-711BB8E0B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076" y="1636857"/>
                <a:ext cx="3607832" cy="1153967"/>
              </a:xfrm>
              <a:prstGeom prst="wedgeRectCallout">
                <a:avLst>
                  <a:gd name="adj1" fmla="val -46452"/>
                  <a:gd name="adj2" fmla="val 87255"/>
                </a:avLst>
              </a:prstGeom>
              <a:blipFill rotWithShape="1">
                <a:blip r:embed="rId7"/>
                <a:stretch>
                  <a:fillRect l="-842" t="-603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1153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345"/>
    </mc:Choice>
    <mc:Fallback xmlns="">
      <p:transition spd="slow" advTm="321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K-means: An Illustration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xmlns="" id="{DA5EED1B-2509-4F40-988C-C6224E05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188" y="1535523"/>
            <a:ext cx="4208477" cy="420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xmlns="" id="{1F0CC74A-43FC-4A6C-91F4-B3E220F09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721" y="1535523"/>
            <a:ext cx="4189318" cy="420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xmlns="" id="{F5897878-8E27-4250-9474-BBB66198E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188" y="1530986"/>
            <a:ext cx="4208476" cy="420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xmlns="" id="{4771582A-B5D6-45F8-A2ED-666963487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346" y="1522606"/>
            <a:ext cx="4208476" cy="420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xmlns="" id="{477FBBC0-FDC0-4B8D-967E-77FF8BFD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94" y="1539366"/>
            <a:ext cx="4195645" cy="420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xmlns="" id="{6525BB1E-C8FA-4F7F-9767-9C419EB95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254" y="1538431"/>
            <a:ext cx="4189318" cy="422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xmlns="" id="{502D847C-EA5D-4FD3-A504-E7EC42576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537" y="1530986"/>
            <a:ext cx="4208476" cy="42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>
            <a:extLst>
              <a:ext uri="{FF2B5EF4-FFF2-40B4-BE49-F238E27FC236}">
                <a16:creationId xmlns:a16="http://schemas.microsoft.com/office/drawing/2014/main" xmlns="" id="{40C4D28B-387C-41CD-8AC3-3B3AA9D2B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254" y="1538431"/>
            <a:ext cx="4227830" cy="422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>
            <a:extLst>
              <a:ext uri="{FF2B5EF4-FFF2-40B4-BE49-F238E27FC236}">
                <a16:creationId xmlns:a16="http://schemas.microsoft.com/office/drawing/2014/main" xmlns="" id="{CC5B7B9C-9027-4AF5-84D9-3011A50E0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564" y="1522604"/>
            <a:ext cx="4215009" cy="42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008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453"/>
    </mc:Choice>
    <mc:Fallback xmlns="">
      <p:transition spd="slow" advTm="136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2.6|27.8|6.1|18.1|10.4|26.5|28.3|27.2|23.5|17.7|58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5|17.9|75.3|4.6|18.1|35.7|4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1.3|29.3|12.9|47.9|30.9|15.3|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9|26|5.8|42.5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33.4|15.3|20|15.5|16.2|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8|14.1|44.4|8.1|15.7|147.6|55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|17.7|27.1|22.8|75|9|35|33.3|2|23.3|18.6|7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9.1|33.1|80.4|58.6|3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18.1|31.5|13.2|40.3|1.6|16|1.1|3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1|15.1|18.4|22.8|22.1|65.2|10|16.8|56.3|86.3|56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27956</TotalTime>
  <Words>1194</Words>
  <Application>Microsoft Office PowerPoint</Application>
  <PresentationFormat>Custom</PresentationFormat>
  <Paragraphs>184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Unsupervised Learning: k-means</vt:lpstr>
      <vt:lpstr>Unsupervised Learning</vt:lpstr>
      <vt:lpstr>Clustering</vt:lpstr>
      <vt:lpstr>Similarity can be Subjective</vt:lpstr>
      <vt:lpstr>Clustering: Some Examples</vt:lpstr>
      <vt:lpstr>Types of Clustering</vt:lpstr>
      <vt:lpstr>Flat Clustering: K-means algorithm (Lloyd, 1957)</vt:lpstr>
      <vt:lpstr>K-means algorithm: Summarized Another Way</vt:lpstr>
      <vt:lpstr>K-means: An Illustration</vt:lpstr>
      <vt:lpstr>What Loss Function is K-means Optimizing?</vt:lpstr>
      <vt:lpstr>PowerPoint Presentation</vt:lpstr>
      <vt:lpstr>PowerPoint Presentation</vt:lpstr>
      <vt:lpstr>Common Distance measures: </vt:lpstr>
      <vt:lpstr>PowerPoint Presentation</vt:lpstr>
      <vt:lpstr>K-MEANS CLUSTERING</vt:lpstr>
      <vt:lpstr>K-MEANS CLUSTERING</vt:lpstr>
      <vt:lpstr>K-MEANS CLUSTERING</vt:lpstr>
      <vt:lpstr>How the K-Mean Clustering algorithm works?</vt:lpstr>
      <vt:lpstr>K-means: Choosing K</vt:lpstr>
      <vt:lpstr>K-means: Choosing K</vt:lpstr>
      <vt:lpstr>K-means: Choosing K</vt:lpstr>
      <vt:lpstr>K-means: Choosing K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Nisheeth Srivastava</dc:creator>
  <cp:lastModifiedBy>HP</cp:lastModifiedBy>
  <cp:revision>1917</cp:revision>
  <dcterms:created xsi:type="dcterms:W3CDTF">2020-07-07T20:42:16Z</dcterms:created>
  <dcterms:modified xsi:type="dcterms:W3CDTF">2023-11-14T06:28:56Z</dcterms:modified>
</cp:coreProperties>
</file>